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T Sans Narrow"/>
      <p:regular r:id="rId29"/>
      <p:bold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Narrow-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PTSansNarrow-bold.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8de1cabf7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8de1cabf7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8de1cab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8de1cab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8de1cabf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8de1cabf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8de1cabf7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8de1cabf7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8de1cabf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8de1cabf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8de1cabf7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8de1cabf7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8de1cabf7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8de1cabf7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8de1cabf7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8de1cabf7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8de1cabf7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8de1cabf7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8de1cabf7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8de1cabf7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8de1cabf7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8de1cabf7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8de1cabf7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8de1cabf7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8de1cabf7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8de1cabf7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8de1cabf7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8de1cabf7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8de1cabf7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8de1cabf7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8de1cabf7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8de1cabf7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8de1cabf7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8de1cabf7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8de1cabf7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8de1cabf7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8de1cabf7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8de1cabf7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8de1cabf7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8de1cabf7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e8de1cabf7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e8de1cabf7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8de1cabf7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8de1cabf7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Case Study - 2</a:t>
            </a:r>
            <a:endParaRPr/>
          </a:p>
        </p:txBody>
      </p:sp>
      <p:sp>
        <p:nvSpPr>
          <p:cNvPr id="67" name="Google Shape;67;p13"/>
          <p:cNvSpPr txBox="1"/>
          <p:nvPr/>
        </p:nvSpPr>
        <p:spPr>
          <a:xfrm>
            <a:off x="6918625" y="4546025"/>
            <a:ext cx="19497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Sai Sreeja Mukka</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95250" y="0"/>
            <a:ext cx="3948600" cy="68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Mandatory Case - 3</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7" name="Google Shape;127;p22"/>
          <p:cNvSpPr txBox="1"/>
          <p:nvPr>
            <p:ph idx="1" type="body"/>
          </p:nvPr>
        </p:nvSpPr>
        <p:spPr>
          <a:xfrm>
            <a:off x="0" y="554175"/>
            <a:ext cx="9144000" cy="448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28" name="Google Shape;128;p22"/>
          <p:cNvPicPr preferRelativeResize="0"/>
          <p:nvPr/>
        </p:nvPicPr>
        <p:blipFill rotWithShape="1">
          <a:blip r:embed="rId3">
            <a:alphaModFix/>
          </a:blip>
          <a:srcRect b="27103" l="0" r="0" t="2130"/>
          <a:stretch/>
        </p:blipFill>
        <p:spPr>
          <a:xfrm>
            <a:off x="4362400" y="474625"/>
            <a:ext cx="4632627" cy="1723151"/>
          </a:xfrm>
          <a:prstGeom prst="rect">
            <a:avLst/>
          </a:prstGeom>
          <a:noFill/>
          <a:ln>
            <a:noFill/>
          </a:ln>
        </p:spPr>
      </p:pic>
      <p:pic>
        <p:nvPicPr>
          <p:cNvPr id="129" name="Google Shape;129;p22"/>
          <p:cNvPicPr preferRelativeResize="0"/>
          <p:nvPr/>
        </p:nvPicPr>
        <p:blipFill>
          <a:blip r:embed="rId4">
            <a:alphaModFix/>
          </a:blip>
          <a:stretch>
            <a:fillRect/>
          </a:stretch>
        </p:blipFill>
        <p:spPr>
          <a:xfrm>
            <a:off x="4420701" y="3056696"/>
            <a:ext cx="4516024" cy="1675874"/>
          </a:xfrm>
          <a:prstGeom prst="rect">
            <a:avLst/>
          </a:prstGeom>
          <a:noFill/>
          <a:ln>
            <a:noFill/>
          </a:ln>
        </p:spPr>
      </p:pic>
      <p:pic>
        <p:nvPicPr>
          <p:cNvPr id="130" name="Google Shape;130;p22"/>
          <p:cNvPicPr preferRelativeResize="0"/>
          <p:nvPr/>
        </p:nvPicPr>
        <p:blipFill>
          <a:blip r:embed="rId5">
            <a:alphaModFix/>
          </a:blip>
          <a:stretch>
            <a:fillRect/>
          </a:stretch>
        </p:blipFill>
        <p:spPr>
          <a:xfrm>
            <a:off x="95250" y="680700"/>
            <a:ext cx="4078423" cy="2107526"/>
          </a:xfrm>
          <a:prstGeom prst="rect">
            <a:avLst/>
          </a:prstGeom>
          <a:noFill/>
          <a:ln>
            <a:noFill/>
          </a:ln>
        </p:spPr>
      </p:pic>
      <p:pic>
        <p:nvPicPr>
          <p:cNvPr id="131" name="Google Shape;131;p22"/>
          <p:cNvPicPr preferRelativeResize="0"/>
          <p:nvPr/>
        </p:nvPicPr>
        <p:blipFill rotWithShape="1">
          <a:blip r:embed="rId6">
            <a:alphaModFix/>
          </a:blip>
          <a:srcRect b="4342" l="4407" r="41380" t="0"/>
          <a:stretch/>
        </p:blipFill>
        <p:spPr>
          <a:xfrm>
            <a:off x="640775" y="2944100"/>
            <a:ext cx="1827050" cy="2000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83650" y="73675"/>
            <a:ext cx="3960000" cy="70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Optional</a:t>
            </a:r>
            <a:r>
              <a:rPr lang="en">
                <a:latin typeface="Times New Roman"/>
                <a:ea typeface="Times New Roman"/>
                <a:cs typeface="Times New Roman"/>
                <a:sym typeface="Times New Roman"/>
              </a:rPr>
              <a:t> Scenario - 3 </a:t>
            </a:r>
            <a:endParaRPr>
              <a:latin typeface="Times New Roman"/>
              <a:ea typeface="Times New Roman"/>
              <a:cs typeface="Times New Roman"/>
              <a:sym typeface="Times New Roman"/>
            </a:endParaRPr>
          </a:p>
        </p:txBody>
      </p:sp>
      <p:sp>
        <p:nvSpPr>
          <p:cNvPr id="137" name="Google Shape;137;p23"/>
          <p:cNvSpPr txBox="1"/>
          <p:nvPr>
            <p:ph idx="1" type="body"/>
          </p:nvPr>
        </p:nvSpPr>
        <p:spPr>
          <a:xfrm>
            <a:off x="176150" y="825225"/>
            <a:ext cx="8767500" cy="40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Come up with your own Dataset that has two different input datasets and implement the concept of broadcasting.</a:t>
            </a:r>
            <a:endParaRPr b="1">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Solve the problem of joining two datasets and performing aggregate operations:</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1. Do the Task without Broadcasting</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2. Do with </a:t>
            </a:r>
            <a:r>
              <a:rPr lang="en">
                <a:latin typeface="Times New Roman"/>
                <a:ea typeface="Times New Roman"/>
                <a:cs typeface="Times New Roman"/>
                <a:sym typeface="Times New Roman"/>
              </a:rPr>
              <a:t>broadcasting</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Done with:</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1. Group By</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2. Window and partition By</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156150" y="242175"/>
            <a:ext cx="55689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Broadcasting in Spark</a:t>
            </a:r>
            <a:endParaRPr>
              <a:latin typeface="Times New Roman"/>
              <a:ea typeface="Times New Roman"/>
              <a:cs typeface="Times New Roman"/>
              <a:sym typeface="Times New Roman"/>
            </a:endParaRPr>
          </a:p>
        </p:txBody>
      </p:sp>
      <p:sp>
        <p:nvSpPr>
          <p:cNvPr id="143" name="Google Shape;143;p24"/>
          <p:cNvSpPr txBox="1"/>
          <p:nvPr>
            <p:ph idx="1" type="body"/>
          </p:nvPr>
        </p:nvSpPr>
        <p:spPr>
          <a:xfrm>
            <a:off x="156150" y="928275"/>
            <a:ext cx="8679300" cy="3762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t/>
            </a:r>
            <a:endParaRPr sz="1475">
              <a:latin typeface="Times New Roman"/>
              <a:ea typeface="Times New Roman"/>
              <a:cs typeface="Times New Roman"/>
              <a:sym typeface="Times New Roman"/>
            </a:endParaRPr>
          </a:p>
          <a:p>
            <a:pPr indent="0" lvl="0" marL="0" rtl="0" algn="l">
              <a:lnSpc>
                <a:spcPct val="95000"/>
              </a:lnSpc>
              <a:spcBef>
                <a:spcPts val="1200"/>
              </a:spcBef>
              <a:spcAft>
                <a:spcPts val="1200"/>
              </a:spcAft>
              <a:buSzPts val="1018"/>
              <a:buNone/>
            </a:pPr>
            <a:r>
              <a:rPr lang="en" sz="1475">
                <a:latin typeface="Times New Roman"/>
                <a:ea typeface="Times New Roman"/>
                <a:cs typeface="Times New Roman"/>
                <a:sym typeface="Times New Roman"/>
              </a:rPr>
              <a:t>Broadcast variables are an essential component of distributed computing frameworks, such as Apache Spark and Apache Flink. They serve as a mechanism to efficiently share immutable data structures across a cluster of machines, minimizing the need for redundant data transfers.</a:t>
            </a:r>
            <a:br>
              <a:rPr lang="en" sz="1475">
                <a:latin typeface="Times New Roman"/>
                <a:ea typeface="Times New Roman"/>
                <a:cs typeface="Times New Roman"/>
                <a:sym typeface="Times New Roman"/>
              </a:rPr>
            </a:br>
            <a:br>
              <a:rPr lang="en" sz="1475">
                <a:latin typeface="Times New Roman"/>
                <a:ea typeface="Times New Roman"/>
                <a:cs typeface="Times New Roman"/>
                <a:sym typeface="Times New Roman"/>
              </a:rPr>
            </a:br>
            <a:endParaRPr sz="1475">
              <a:latin typeface="Times New Roman"/>
              <a:ea typeface="Times New Roman"/>
              <a:cs typeface="Times New Roman"/>
              <a:sym typeface="Times New Roman"/>
            </a:endParaRPr>
          </a:p>
        </p:txBody>
      </p:sp>
      <p:pic>
        <p:nvPicPr>
          <p:cNvPr id="144" name="Google Shape;144;p24"/>
          <p:cNvPicPr preferRelativeResize="0"/>
          <p:nvPr/>
        </p:nvPicPr>
        <p:blipFill>
          <a:blip r:embed="rId3">
            <a:alphaModFix/>
          </a:blip>
          <a:stretch>
            <a:fillRect/>
          </a:stretch>
        </p:blipFill>
        <p:spPr>
          <a:xfrm>
            <a:off x="781325" y="2475675"/>
            <a:ext cx="7581374" cy="776825"/>
          </a:xfrm>
          <a:prstGeom prst="rect">
            <a:avLst/>
          </a:prstGeom>
          <a:noFill/>
          <a:ln>
            <a:noFill/>
          </a:ln>
        </p:spPr>
      </p:pic>
      <p:pic>
        <p:nvPicPr>
          <p:cNvPr id="145" name="Google Shape;145;p24"/>
          <p:cNvPicPr preferRelativeResize="0"/>
          <p:nvPr/>
        </p:nvPicPr>
        <p:blipFill>
          <a:blip r:embed="rId4">
            <a:alphaModFix/>
          </a:blip>
          <a:stretch>
            <a:fillRect/>
          </a:stretch>
        </p:blipFill>
        <p:spPr>
          <a:xfrm>
            <a:off x="1225050" y="3676975"/>
            <a:ext cx="6858025" cy="56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38550" y="2097188"/>
            <a:ext cx="2978700" cy="79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Flow Diagram</a:t>
            </a:r>
            <a:endParaRPr>
              <a:latin typeface="Times New Roman"/>
              <a:ea typeface="Times New Roman"/>
              <a:cs typeface="Times New Roman"/>
              <a:sym typeface="Times New Roman"/>
            </a:endParaRPr>
          </a:p>
        </p:txBody>
      </p:sp>
      <p:pic>
        <p:nvPicPr>
          <p:cNvPr id="151" name="Google Shape;151;p25"/>
          <p:cNvPicPr preferRelativeResize="0"/>
          <p:nvPr/>
        </p:nvPicPr>
        <p:blipFill>
          <a:blip r:embed="rId3">
            <a:alphaModFix/>
          </a:blip>
          <a:stretch>
            <a:fillRect/>
          </a:stretch>
        </p:blipFill>
        <p:spPr>
          <a:xfrm>
            <a:off x="3001799" y="251088"/>
            <a:ext cx="5953402" cy="448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127500" y="100700"/>
            <a:ext cx="3515700" cy="69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With </a:t>
            </a:r>
            <a:r>
              <a:rPr lang="en">
                <a:latin typeface="Times New Roman"/>
                <a:ea typeface="Times New Roman"/>
                <a:cs typeface="Times New Roman"/>
                <a:sym typeface="Times New Roman"/>
              </a:rPr>
              <a:t>Group By</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57" name="Google Shape;157;p26"/>
          <p:cNvSpPr txBox="1"/>
          <p:nvPr>
            <p:ph idx="1" type="body"/>
          </p:nvPr>
        </p:nvSpPr>
        <p:spPr>
          <a:xfrm>
            <a:off x="0" y="840725"/>
            <a:ext cx="9144000" cy="406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Group-By without Partition</a:t>
            </a:r>
            <a:br>
              <a:rPr lang="en"/>
            </a:br>
            <a:endParaRPr/>
          </a:p>
        </p:txBody>
      </p:sp>
      <p:pic>
        <p:nvPicPr>
          <p:cNvPr id="158" name="Google Shape;158;p26"/>
          <p:cNvPicPr preferRelativeResize="0"/>
          <p:nvPr/>
        </p:nvPicPr>
        <p:blipFill>
          <a:blip r:embed="rId3">
            <a:alphaModFix/>
          </a:blip>
          <a:stretch>
            <a:fillRect/>
          </a:stretch>
        </p:blipFill>
        <p:spPr>
          <a:xfrm>
            <a:off x="127500" y="1352984"/>
            <a:ext cx="4276352" cy="2618490"/>
          </a:xfrm>
          <a:prstGeom prst="rect">
            <a:avLst/>
          </a:prstGeom>
          <a:noFill/>
          <a:ln>
            <a:noFill/>
          </a:ln>
        </p:spPr>
      </p:pic>
      <p:pic>
        <p:nvPicPr>
          <p:cNvPr id="159" name="Google Shape;159;p26"/>
          <p:cNvPicPr preferRelativeResize="0"/>
          <p:nvPr/>
        </p:nvPicPr>
        <p:blipFill rotWithShape="1">
          <a:blip r:embed="rId4">
            <a:alphaModFix/>
          </a:blip>
          <a:srcRect b="0" l="0" r="0" t="6716"/>
          <a:stretch/>
        </p:blipFill>
        <p:spPr>
          <a:xfrm>
            <a:off x="6213450" y="1201050"/>
            <a:ext cx="2777850" cy="3667200"/>
          </a:xfrm>
          <a:prstGeom prst="rect">
            <a:avLst/>
          </a:prstGeom>
          <a:noFill/>
          <a:ln>
            <a:noFill/>
          </a:ln>
        </p:spPr>
      </p:pic>
      <p:sp>
        <p:nvSpPr>
          <p:cNvPr id="160" name="Google Shape;160;p26"/>
          <p:cNvSpPr txBox="1"/>
          <p:nvPr/>
        </p:nvSpPr>
        <p:spPr>
          <a:xfrm>
            <a:off x="127500" y="4182350"/>
            <a:ext cx="33189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Time Taken : </a:t>
            </a:r>
            <a:br>
              <a:rPr lang="en" sz="1800">
                <a:solidFill>
                  <a:schemeClr val="dk2"/>
                </a:solidFill>
                <a:latin typeface="Open Sans"/>
                <a:ea typeface="Open Sans"/>
                <a:cs typeface="Open Sans"/>
                <a:sym typeface="Open Sans"/>
              </a:rPr>
            </a:br>
            <a:r>
              <a:rPr lang="en" sz="1000"/>
              <a:t>[info] Time without broadcast: 0.024850625 seconds</a:t>
            </a:r>
            <a:endParaRPr sz="1000"/>
          </a:p>
          <a:p>
            <a:pPr indent="0" lvl="0" marL="0" rtl="0" algn="l">
              <a:spcBef>
                <a:spcPts val="0"/>
              </a:spcBef>
              <a:spcAft>
                <a:spcPts val="0"/>
              </a:spcAft>
              <a:buNone/>
            </a:pPr>
            <a:br>
              <a:rPr lang="en" sz="1800">
                <a:solidFill>
                  <a:schemeClr val="dk2"/>
                </a:solidFill>
                <a:latin typeface="Open Sans"/>
                <a:ea typeface="Open Sans"/>
                <a:cs typeface="Open Sans"/>
                <a:sym typeface="Open Sans"/>
              </a:rPr>
            </a:br>
            <a:endParaRPr sz="1800">
              <a:solidFill>
                <a:schemeClr val="dk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79450" y="60650"/>
            <a:ext cx="3515700" cy="69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With Group By </a:t>
            </a:r>
            <a:endParaRPr>
              <a:latin typeface="Times New Roman"/>
              <a:ea typeface="Times New Roman"/>
              <a:cs typeface="Times New Roman"/>
              <a:sym typeface="Times New Roman"/>
            </a:endParaRPr>
          </a:p>
        </p:txBody>
      </p:sp>
      <p:sp>
        <p:nvSpPr>
          <p:cNvPr id="166" name="Google Shape;166;p27"/>
          <p:cNvSpPr txBox="1"/>
          <p:nvPr>
            <p:ph idx="1" type="body"/>
          </p:nvPr>
        </p:nvSpPr>
        <p:spPr>
          <a:xfrm>
            <a:off x="0" y="675400"/>
            <a:ext cx="9144000" cy="423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Group-By with Broadcasting</a:t>
            </a:r>
            <a:br>
              <a:rPr lang="en"/>
            </a:br>
            <a:endParaRPr/>
          </a:p>
        </p:txBody>
      </p:sp>
      <p:sp>
        <p:nvSpPr>
          <p:cNvPr id="167" name="Google Shape;167;p27"/>
          <p:cNvSpPr txBox="1"/>
          <p:nvPr/>
        </p:nvSpPr>
        <p:spPr>
          <a:xfrm>
            <a:off x="5316700" y="2121475"/>
            <a:ext cx="35157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Time Taken:</a:t>
            </a:r>
            <a:br>
              <a:rPr lang="en" sz="1800">
                <a:solidFill>
                  <a:schemeClr val="dk2"/>
                </a:solidFill>
                <a:latin typeface="Open Sans"/>
                <a:ea typeface="Open Sans"/>
                <a:cs typeface="Open Sans"/>
                <a:sym typeface="Open Sans"/>
              </a:rPr>
            </a:br>
            <a:r>
              <a:rPr lang="en" sz="1000"/>
              <a:t>[info] Time with broadcast: 0.026601667 seconds</a:t>
            </a:r>
            <a:endParaRPr sz="1000"/>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pic>
        <p:nvPicPr>
          <p:cNvPr id="168" name="Google Shape;168;p27"/>
          <p:cNvPicPr preferRelativeResize="0"/>
          <p:nvPr/>
        </p:nvPicPr>
        <p:blipFill>
          <a:blip r:embed="rId3">
            <a:alphaModFix/>
          </a:blip>
          <a:stretch>
            <a:fillRect/>
          </a:stretch>
        </p:blipFill>
        <p:spPr>
          <a:xfrm>
            <a:off x="121225" y="1173250"/>
            <a:ext cx="4901052" cy="36325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147175" y="124650"/>
            <a:ext cx="4684500" cy="73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With Window partition</a:t>
            </a:r>
            <a:endParaRPr>
              <a:latin typeface="Times New Roman"/>
              <a:ea typeface="Times New Roman"/>
              <a:cs typeface="Times New Roman"/>
              <a:sym typeface="Times New Roman"/>
            </a:endParaRPr>
          </a:p>
        </p:txBody>
      </p:sp>
      <p:sp>
        <p:nvSpPr>
          <p:cNvPr id="174" name="Google Shape;174;p28"/>
          <p:cNvSpPr txBox="1"/>
          <p:nvPr>
            <p:ph idx="1" type="body"/>
          </p:nvPr>
        </p:nvSpPr>
        <p:spPr>
          <a:xfrm>
            <a:off x="86600" y="787975"/>
            <a:ext cx="8970900" cy="413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r>
              <a:rPr lang="en"/>
              <a:t>​With window partition without broadcast</a:t>
            </a:r>
            <a:endParaRPr/>
          </a:p>
        </p:txBody>
      </p:sp>
      <p:pic>
        <p:nvPicPr>
          <p:cNvPr id="175" name="Google Shape;175;p28"/>
          <p:cNvPicPr preferRelativeResize="0"/>
          <p:nvPr/>
        </p:nvPicPr>
        <p:blipFill rotWithShape="1">
          <a:blip r:embed="rId3">
            <a:alphaModFix/>
          </a:blip>
          <a:srcRect b="10386" l="0" r="0" t="0"/>
          <a:stretch/>
        </p:blipFill>
        <p:spPr>
          <a:xfrm>
            <a:off x="147175" y="1552538"/>
            <a:ext cx="4546048" cy="3048000"/>
          </a:xfrm>
          <a:prstGeom prst="rect">
            <a:avLst/>
          </a:prstGeom>
          <a:noFill/>
          <a:ln>
            <a:noFill/>
          </a:ln>
        </p:spPr>
      </p:pic>
      <p:pic>
        <p:nvPicPr>
          <p:cNvPr id="176" name="Google Shape;176;p28"/>
          <p:cNvPicPr preferRelativeResize="0"/>
          <p:nvPr/>
        </p:nvPicPr>
        <p:blipFill>
          <a:blip r:embed="rId4">
            <a:alphaModFix/>
          </a:blip>
          <a:stretch>
            <a:fillRect/>
          </a:stretch>
        </p:blipFill>
        <p:spPr>
          <a:xfrm>
            <a:off x="4831675" y="1284063"/>
            <a:ext cx="4175826" cy="2575376"/>
          </a:xfrm>
          <a:prstGeom prst="rect">
            <a:avLst/>
          </a:prstGeom>
          <a:noFill/>
          <a:ln>
            <a:noFill/>
          </a:ln>
        </p:spPr>
      </p:pic>
      <p:sp>
        <p:nvSpPr>
          <p:cNvPr id="177" name="Google Shape;177;p28"/>
          <p:cNvSpPr txBox="1"/>
          <p:nvPr/>
        </p:nvSpPr>
        <p:spPr>
          <a:xfrm>
            <a:off x="5056900" y="4087100"/>
            <a:ext cx="389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latin typeface="Times New Roman"/>
                <a:ea typeface="Times New Roman"/>
                <a:cs typeface="Times New Roman"/>
                <a:sym typeface="Times New Roman"/>
              </a:rPr>
              <a:t>Time Taken:</a:t>
            </a:r>
            <a:br>
              <a:rPr lang="en">
                <a:latin typeface="Times New Roman"/>
                <a:ea typeface="Times New Roman"/>
                <a:cs typeface="Times New Roman"/>
                <a:sym typeface="Times New Roman"/>
              </a:rPr>
            </a:br>
            <a:r>
              <a:rPr lang="en" sz="1000">
                <a:latin typeface="Times New Roman"/>
                <a:ea typeface="Times New Roman"/>
                <a:cs typeface="Times New Roman"/>
                <a:sym typeface="Times New Roman"/>
              </a:rPr>
              <a:t>[info] Time with window partitioning and no broadcast: 0.023458625 seconds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112550" y="98650"/>
            <a:ext cx="4407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With Window partition</a:t>
            </a:r>
            <a:endParaRPr/>
          </a:p>
        </p:txBody>
      </p:sp>
      <p:sp>
        <p:nvSpPr>
          <p:cNvPr id="183" name="Google Shape;183;p29"/>
          <p:cNvSpPr txBox="1"/>
          <p:nvPr>
            <p:ph idx="1" type="body"/>
          </p:nvPr>
        </p:nvSpPr>
        <p:spPr>
          <a:xfrm>
            <a:off x="112550" y="692725"/>
            <a:ext cx="8892900" cy="422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With window </a:t>
            </a:r>
            <a:r>
              <a:rPr lang="en"/>
              <a:t>partition</a:t>
            </a:r>
            <a:r>
              <a:rPr lang="en"/>
              <a:t> </a:t>
            </a:r>
            <a:r>
              <a:rPr lang="en"/>
              <a:t>with Broadcasting</a:t>
            </a:r>
            <a:endParaRPr/>
          </a:p>
        </p:txBody>
      </p:sp>
      <p:pic>
        <p:nvPicPr>
          <p:cNvPr id="184" name="Google Shape;184;p29"/>
          <p:cNvPicPr preferRelativeResize="0"/>
          <p:nvPr/>
        </p:nvPicPr>
        <p:blipFill>
          <a:blip r:embed="rId3">
            <a:alphaModFix/>
          </a:blip>
          <a:stretch>
            <a:fillRect/>
          </a:stretch>
        </p:blipFill>
        <p:spPr>
          <a:xfrm>
            <a:off x="294400" y="1420075"/>
            <a:ext cx="4225749" cy="3048000"/>
          </a:xfrm>
          <a:prstGeom prst="rect">
            <a:avLst/>
          </a:prstGeom>
          <a:noFill/>
          <a:ln>
            <a:noFill/>
          </a:ln>
        </p:spPr>
      </p:pic>
      <p:sp>
        <p:nvSpPr>
          <p:cNvPr id="185" name="Google Shape;185;p29"/>
          <p:cNvSpPr txBox="1"/>
          <p:nvPr/>
        </p:nvSpPr>
        <p:spPr>
          <a:xfrm>
            <a:off x="5048250" y="2190750"/>
            <a:ext cx="3654300" cy="8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Times New Roman"/>
                <a:ea typeface="Times New Roman"/>
                <a:cs typeface="Times New Roman"/>
                <a:sym typeface="Times New Roman"/>
              </a:rPr>
              <a:t>Time Taken:</a:t>
            </a:r>
            <a:br>
              <a:rPr lang="en" sz="1800">
                <a:solidFill>
                  <a:schemeClr val="dk2"/>
                </a:solidFill>
                <a:latin typeface="Open Sans"/>
                <a:ea typeface="Open Sans"/>
                <a:cs typeface="Open Sans"/>
                <a:sym typeface="Open Sans"/>
              </a:rPr>
            </a:br>
            <a:r>
              <a:rPr lang="en" sz="1000">
                <a:solidFill>
                  <a:schemeClr val="dk2"/>
                </a:solidFill>
                <a:latin typeface="Times New Roman"/>
                <a:ea typeface="Times New Roman"/>
                <a:cs typeface="Times New Roman"/>
                <a:sym typeface="Times New Roman"/>
              </a:rPr>
              <a:t>[info]</a:t>
            </a:r>
            <a:r>
              <a:rPr lang="en" sz="1800">
                <a:solidFill>
                  <a:schemeClr val="dk2"/>
                </a:solidFill>
                <a:latin typeface="Times New Roman"/>
                <a:ea typeface="Times New Roman"/>
                <a:cs typeface="Times New Roman"/>
                <a:sym typeface="Times New Roman"/>
              </a:rPr>
              <a:t> </a:t>
            </a:r>
            <a:r>
              <a:rPr lang="en" sz="1000">
                <a:latin typeface="Times New Roman"/>
                <a:ea typeface="Times New Roman"/>
                <a:cs typeface="Times New Roman"/>
                <a:sym typeface="Times New Roman"/>
              </a:rPr>
              <a:t>Time with window partitioning with broadcast: 0.019966125 seconds</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83650" y="73675"/>
            <a:ext cx="3960000" cy="70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Optional Scenario - 4 </a:t>
            </a:r>
            <a:endParaRPr>
              <a:latin typeface="Times New Roman"/>
              <a:ea typeface="Times New Roman"/>
              <a:cs typeface="Times New Roman"/>
              <a:sym typeface="Times New Roman"/>
            </a:endParaRPr>
          </a:p>
        </p:txBody>
      </p:sp>
      <p:sp>
        <p:nvSpPr>
          <p:cNvPr id="191" name="Google Shape;191;p30"/>
          <p:cNvSpPr txBox="1"/>
          <p:nvPr>
            <p:ph idx="1" type="body"/>
          </p:nvPr>
        </p:nvSpPr>
        <p:spPr>
          <a:xfrm>
            <a:off x="188250" y="1059000"/>
            <a:ext cx="8767500" cy="3210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latin typeface="Times New Roman"/>
                <a:ea typeface="Times New Roman"/>
                <a:cs typeface="Times New Roman"/>
                <a:sym typeface="Times New Roman"/>
              </a:rPr>
              <a:t>There are many Cases Caching that can make the processing better and reduce the</a:t>
            </a:r>
            <a:endParaRPr b="1">
              <a:latin typeface="Times New Roman"/>
              <a:ea typeface="Times New Roman"/>
              <a:cs typeface="Times New Roman"/>
              <a:sym typeface="Times New Roman"/>
            </a:endParaRPr>
          </a:p>
          <a:p>
            <a:pPr indent="0" lvl="0" marL="0" rtl="0" algn="l">
              <a:spcBef>
                <a:spcPts val="1200"/>
              </a:spcBef>
              <a:spcAft>
                <a:spcPts val="0"/>
              </a:spcAft>
              <a:buNone/>
            </a:pPr>
            <a:r>
              <a:rPr b="1" lang="en">
                <a:latin typeface="Times New Roman"/>
                <a:ea typeface="Times New Roman"/>
                <a:cs typeface="Times New Roman"/>
                <a:sym typeface="Times New Roman"/>
              </a:rPr>
              <a:t>overall processing time.</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 Come with a Scenario where you can implement Caching and persistence if needed</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and do the scenario without Caching and persistence</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 Check the performance differences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164500" y="115975"/>
            <a:ext cx="17232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Cache</a:t>
            </a:r>
            <a:endParaRPr>
              <a:latin typeface="Times New Roman"/>
              <a:ea typeface="Times New Roman"/>
              <a:cs typeface="Times New Roman"/>
              <a:sym typeface="Times New Roman"/>
            </a:endParaRPr>
          </a:p>
        </p:txBody>
      </p:sp>
      <p:sp>
        <p:nvSpPr>
          <p:cNvPr id="197" name="Google Shape;197;p31"/>
          <p:cNvSpPr txBox="1"/>
          <p:nvPr>
            <p:ph idx="1" type="body"/>
          </p:nvPr>
        </p:nvSpPr>
        <p:spPr>
          <a:xfrm>
            <a:off x="233775" y="823375"/>
            <a:ext cx="8520600" cy="39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When you invoke the cache() method on an RDD or DataFrame, it stores the data in memory after the first time it is computed. This keeps the data readily available for future actions without the need to recompute it.</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198" name="Google Shape;198;p31"/>
          <p:cNvPicPr preferRelativeResize="0"/>
          <p:nvPr/>
        </p:nvPicPr>
        <p:blipFill rotWithShape="1">
          <a:blip r:embed="rId3">
            <a:alphaModFix/>
          </a:blip>
          <a:srcRect b="0" l="0" r="14008" t="0"/>
          <a:stretch/>
        </p:blipFill>
        <p:spPr>
          <a:xfrm>
            <a:off x="2286023" y="2666975"/>
            <a:ext cx="4199650" cy="133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116850" y="43300"/>
            <a:ext cx="3792600" cy="69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Mandatory Case - 1</a:t>
            </a:r>
            <a:endParaRPr>
              <a:latin typeface="Times New Roman"/>
              <a:ea typeface="Times New Roman"/>
              <a:cs typeface="Times New Roman"/>
              <a:sym typeface="Times New Roman"/>
            </a:endParaRPr>
          </a:p>
        </p:txBody>
      </p:sp>
      <p:sp>
        <p:nvSpPr>
          <p:cNvPr id="73" name="Google Shape;73;p14"/>
          <p:cNvSpPr txBox="1"/>
          <p:nvPr>
            <p:ph idx="1" type="body"/>
          </p:nvPr>
        </p:nvSpPr>
        <p:spPr>
          <a:xfrm>
            <a:off x="116850" y="741400"/>
            <a:ext cx="8910300" cy="411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Data pipeline for performing Data conversions and performing aggregation operations</a:t>
            </a:r>
            <a:br>
              <a:rPr b="1" lang="en">
                <a:latin typeface="Times New Roman"/>
                <a:ea typeface="Times New Roman"/>
                <a:cs typeface="Times New Roman"/>
                <a:sym typeface="Times New Roman"/>
              </a:rPr>
            </a:br>
            <a:endParaRPr b="1">
              <a:latin typeface="Times New Roman"/>
              <a:ea typeface="Times New Roman"/>
              <a:cs typeface="Times New Roman"/>
              <a:sym typeface="Times New Roman"/>
            </a:endParaRPr>
          </a:p>
          <a:p>
            <a:pPr indent="-342900" lvl="0" marL="457200" rtl="0" algn="l">
              <a:spcBef>
                <a:spcPts val="1200"/>
              </a:spcBef>
              <a:spcAft>
                <a:spcPts val="0"/>
              </a:spcAft>
              <a:buSzPts val="1800"/>
              <a:buChar char="●"/>
            </a:pPr>
            <a:r>
              <a:rPr lang="en"/>
              <a:t>Create a spark Job that reads CSV from AWS S3 (Host the downloaded CSV file in AWS s3) and write the entire set of records in to table in Keyspace</a:t>
            </a:r>
            <a:endParaRPr/>
          </a:p>
          <a:p>
            <a:pPr indent="-342900" lvl="0" marL="457200" rtl="0" algn="l">
              <a:spcBef>
                <a:spcPts val="0"/>
              </a:spcBef>
              <a:spcAft>
                <a:spcPts val="0"/>
              </a:spcAft>
              <a:buSzPts val="1800"/>
              <a:buChar char="●"/>
            </a:pPr>
            <a:r>
              <a:rPr lang="en"/>
              <a:t>Create another Spark Job to read the data from Keyspace and store the data into another AWS bucket in the form of Parquet</a:t>
            </a:r>
            <a:endParaRPr/>
          </a:p>
          <a:p>
            <a:pPr indent="-342900" lvl="0" marL="457200" rtl="0" algn="l">
              <a:spcBef>
                <a:spcPts val="0"/>
              </a:spcBef>
              <a:spcAft>
                <a:spcPts val="0"/>
              </a:spcAft>
              <a:buSzPts val="1800"/>
              <a:buChar char="●"/>
            </a:pPr>
            <a:r>
              <a:rPr lang="en"/>
              <a:t>Create Multiple Spark Jobs that perform aggregation operations the data set that is in parquet format on various columns that is present in the dataset</a:t>
            </a:r>
            <a:endParaRPr/>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138550" y="2097188"/>
            <a:ext cx="2978700" cy="79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Flow Diagram</a:t>
            </a:r>
            <a:endParaRPr>
              <a:latin typeface="Times New Roman"/>
              <a:ea typeface="Times New Roman"/>
              <a:cs typeface="Times New Roman"/>
              <a:sym typeface="Times New Roman"/>
            </a:endParaRPr>
          </a:p>
        </p:txBody>
      </p:sp>
      <p:pic>
        <p:nvPicPr>
          <p:cNvPr id="204" name="Google Shape;204;p32"/>
          <p:cNvPicPr preferRelativeResize="0"/>
          <p:nvPr/>
        </p:nvPicPr>
        <p:blipFill>
          <a:blip r:embed="rId3">
            <a:alphaModFix/>
          </a:blip>
          <a:stretch>
            <a:fillRect/>
          </a:stretch>
        </p:blipFill>
        <p:spPr>
          <a:xfrm>
            <a:off x="5048250" y="95250"/>
            <a:ext cx="2892125" cy="4901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190475" y="1159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Cache</a:t>
            </a:r>
            <a:endParaRPr>
              <a:latin typeface="Times New Roman"/>
              <a:ea typeface="Times New Roman"/>
              <a:cs typeface="Times New Roman"/>
              <a:sym typeface="Times New Roman"/>
            </a:endParaRPr>
          </a:p>
        </p:txBody>
      </p:sp>
      <p:sp>
        <p:nvSpPr>
          <p:cNvPr id="210" name="Google Shape;210;p33"/>
          <p:cNvSpPr txBox="1"/>
          <p:nvPr>
            <p:ph idx="1" type="body"/>
          </p:nvPr>
        </p:nvSpPr>
        <p:spPr>
          <a:xfrm>
            <a:off x="311700" y="658100"/>
            <a:ext cx="8520600" cy="424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r>
              <a:rPr lang="en"/>
              <a:t>Without</a:t>
            </a:r>
            <a:r>
              <a:rPr lang="en"/>
              <a:t> Caching </a:t>
            </a:r>
            <a:endParaRPr/>
          </a:p>
        </p:txBody>
      </p:sp>
      <p:pic>
        <p:nvPicPr>
          <p:cNvPr id="211" name="Google Shape;211;p33"/>
          <p:cNvPicPr preferRelativeResize="0"/>
          <p:nvPr/>
        </p:nvPicPr>
        <p:blipFill>
          <a:blip r:embed="rId3">
            <a:alphaModFix/>
          </a:blip>
          <a:stretch>
            <a:fillRect/>
          </a:stretch>
        </p:blipFill>
        <p:spPr>
          <a:xfrm>
            <a:off x="5606850" y="1220925"/>
            <a:ext cx="3104224" cy="3435625"/>
          </a:xfrm>
          <a:prstGeom prst="rect">
            <a:avLst/>
          </a:prstGeom>
          <a:noFill/>
          <a:ln>
            <a:noFill/>
          </a:ln>
        </p:spPr>
      </p:pic>
      <p:pic>
        <p:nvPicPr>
          <p:cNvPr id="212" name="Google Shape;212;p33"/>
          <p:cNvPicPr preferRelativeResize="0"/>
          <p:nvPr/>
        </p:nvPicPr>
        <p:blipFill rotWithShape="1">
          <a:blip r:embed="rId4">
            <a:alphaModFix/>
          </a:blip>
          <a:srcRect b="9781" l="0" r="0" t="5234"/>
          <a:stretch/>
        </p:blipFill>
        <p:spPr>
          <a:xfrm>
            <a:off x="190475" y="1604238"/>
            <a:ext cx="5108900" cy="2441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190475" y="1159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Cache</a:t>
            </a:r>
            <a:endParaRPr>
              <a:latin typeface="Times New Roman"/>
              <a:ea typeface="Times New Roman"/>
              <a:cs typeface="Times New Roman"/>
              <a:sym typeface="Times New Roman"/>
            </a:endParaRPr>
          </a:p>
        </p:txBody>
      </p:sp>
      <p:sp>
        <p:nvSpPr>
          <p:cNvPr id="218" name="Google Shape;218;p34"/>
          <p:cNvSpPr txBox="1"/>
          <p:nvPr>
            <p:ph idx="1" type="body"/>
          </p:nvPr>
        </p:nvSpPr>
        <p:spPr>
          <a:xfrm>
            <a:off x="121225" y="692725"/>
            <a:ext cx="8866800" cy="420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With Caching </a:t>
            </a:r>
            <a:endParaRPr/>
          </a:p>
        </p:txBody>
      </p:sp>
      <p:pic>
        <p:nvPicPr>
          <p:cNvPr id="219" name="Google Shape;219;p34"/>
          <p:cNvPicPr preferRelativeResize="0"/>
          <p:nvPr/>
        </p:nvPicPr>
        <p:blipFill rotWithShape="1">
          <a:blip r:embed="rId3">
            <a:alphaModFix/>
          </a:blip>
          <a:srcRect b="-1768" l="0" r="0" t="5642"/>
          <a:stretch/>
        </p:blipFill>
        <p:spPr>
          <a:xfrm>
            <a:off x="190475" y="1627875"/>
            <a:ext cx="4554677" cy="2636524"/>
          </a:xfrm>
          <a:prstGeom prst="rect">
            <a:avLst/>
          </a:prstGeom>
          <a:noFill/>
          <a:ln>
            <a:noFill/>
          </a:ln>
        </p:spPr>
      </p:pic>
      <p:pic>
        <p:nvPicPr>
          <p:cNvPr id="220" name="Google Shape;220;p34"/>
          <p:cNvPicPr preferRelativeResize="0"/>
          <p:nvPr/>
        </p:nvPicPr>
        <p:blipFill rotWithShape="1">
          <a:blip r:embed="rId4">
            <a:alphaModFix/>
          </a:blip>
          <a:srcRect b="0" l="0" r="35740" t="0"/>
          <a:stretch/>
        </p:blipFill>
        <p:spPr>
          <a:xfrm>
            <a:off x="5914126" y="1149363"/>
            <a:ext cx="2710223" cy="3593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idx="1" type="body"/>
          </p:nvPr>
        </p:nvSpPr>
        <p:spPr>
          <a:xfrm>
            <a:off x="2493775" y="1615650"/>
            <a:ext cx="5498700" cy="13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latin typeface="Times New Roman"/>
                <a:ea typeface="Times New Roman"/>
                <a:cs typeface="Times New Roman"/>
                <a:sym typeface="Times New Roman"/>
              </a:rPr>
              <a:t>Thank you</a:t>
            </a:r>
            <a:endParaRPr sz="6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86600" y="2110225"/>
            <a:ext cx="2883600" cy="66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40">
                <a:latin typeface="Times New Roman"/>
                <a:ea typeface="Times New Roman"/>
                <a:cs typeface="Times New Roman"/>
                <a:sym typeface="Times New Roman"/>
              </a:rPr>
              <a:t>Flow Diagram</a:t>
            </a:r>
            <a:endParaRPr sz="3040">
              <a:latin typeface="Times New Roman"/>
              <a:ea typeface="Times New Roman"/>
              <a:cs typeface="Times New Roman"/>
              <a:sym typeface="Times New Roman"/>
            </a:endParaRPr>
          </a:p>
        </p:txBody>
      </p:sp>
      <p:pic>
        <p:nvPicPr>
          <p:cNvPr id="79" name="Google Shape;79;p15"/>
          <p:cNvPicPr preferRelativeResize="0"/>
          <p:nvPr/>
        </p:nvPicPr>
        <p:blipFill>
          <a:blip r:embed="rId3">
            <a:alphaModFix/>
          </a:blip>
          <a:stretch>
            <a:fillRect/>
          </a:stretch>
        </p:blipFill>
        <p:spPr>
          <a:xfrm>
            <a:off x="3030675" y="190525"/>
            <a:ext cx="5907423" cy="465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155850" y="90025"/>
            <a:ext cx="3948600" cy="68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Mandatory Case - 1</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5" name="Google Shape;85;p16"/>
          <p:cNvSpPr txBox="1"/>
          <p:nvPr>
            <p:ph idx="1" type="body"/>
          </p:nvPr>
        </p:nvSpPr>
        <p:spPr>
          <a:xfrm>
            <a:off x="-25" y="43300"/>
            <a:ext cx="9144000" cy="49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86" name="Google Shape;86;p16"/>
          <p:cNvPicPr preferRelativeResize="0"/>
          <p:nvPr/>
        </p:nvPicPr>
        <p:blipFill rotWithShape="1">
          <a:blip r:embed="rId3">
            <a:alphaModFix/>
          </a:blip>
          <a:srcRect b="0" l="2475" r="1959" t="7450"/>
          <a:stretch/>
        </p:blipFill>
        <p:spPr>
          <a:xfrm>
            <a:off x="5256050" y="3012400"/>
            <a:ext cx="3629824" cy="1913650"/>
          </a:xfrm>
          <a:prstGeom prst="rect">
            <a:avLst/>
          </a:prstGeom>
          <a:noFill/>
          <a:ln>
            <a:noFill/>
          </a:ln>
        </p:spPr>
      </p:pic>
      <p:pic>
        <p:nvPicPr>
          <p:cNvPr id="87" name="Google Shape;87;p16"/>
          <p:cNvPicPr preferRelativeResize="0"/>
          <p:nvPr/>
        </p:nvPicPr>
        <p:blipFill rotWithShape="1">
          <a:blip r:embed="rId4">
            <a:alphaModFix/>
          </a:blip>
          <a:srcRect b="8009" l="0" r="38935" t="22881"/>
          <a:stretch/>
        </p:blipFill>
        <p:spPr>
          <a:xfrm>
            <a:off x="5401650" y="90025"/>
            <a:ext cx="3629825" cy="2922376"/>
          </a:xfrm>
          <a:prstGeom prst="rect">
            <a:avLst/>
          </a:prstGeom>
          <a:noFill/>
          <a:ln>
            <a:noFill/>
          </a:ln>
        </p:spPr>
      </p:pic>
      <p:pic>
        <p:nvPicPr>
          <p:cNvPr id="88" name="Google Shape;88;p16"/>
          <p:cNvPicPr preferRelativeResize="0"/>
          <p:nvPr/>
        </p:nvPicPr>
        <p:blipFill>
          <a:blip r:embed="rId5">
            <a:alphaModFix/>
          </a:blip>
          <a:stretch>
            <a:fillRect/>
          </a:stretch>
        </p:blipFill>
        <p:spPr>
          <a:xfrm>
            <a:off x="243950" y="1592565"/>
            <a:ext cx="4769623" cy="24174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116850" y="43300"/>
            <a:ext cx="3792600" cy="69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Mandatory Case - 2</a:t>
            </a:r>
            <a:endParaRPr>
              <a:latin typeface="Times New Roman"/>
              <a:ea typeface="Times New Roman"/>
              <a:cs typeface="Times New Roman"/>
              <a:sym typeface="Times New Roman"/>
            </a:endParaRPr>
          </a:p>
        </p:txBody>
      </p:sp>
      <p:sp>
        <p:nvSpPr>
          <p:cNvPr id="94" name="Google Shape;94;p17"/>
          <p:cNvSpPr txBox="1"/>
          <p:nvPr>
            <p:ph idx="1" type="body"/>
          </p:nvPr>
        </p:nvSpPr>
        <p:spPr>
          <a:xfrm>
            <a:off x="116850" y="675400"/>
            <a:ext cx="8910300" cy="428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latin typeface="Times New Roman"/>
                <a:ea typeface="Times New Roman"/>
                <a:cs typeface="Times New Roman"/>
                <a:sym typeface="Times New Roman"/>
              </a:rPr>
              <a:t>Streaming Job using Kafka , Spark and Protobuf</a:t>
            </a:r>
            <a:endParaRPr b="1">
              <a:latin typeface="Times New Roman"/>
              <a:ea typeface="Times New Roman"/>
              <a:cs typeface="Times New Roman"/>
              <a:sym typeface="Times New Roman"/>
            </a:endParaRPr>
          </a:p>
          <a:p>
            <a:pPr indent="0" lvl="0" marL="0" rtl="0" algn="l">
              <a:spcBef>
                <a:spcPts val="1200"/>
              </a:spcBef>
              <a:spcAft>
                <a:spcPts val="0"/>
              </a:spcAft>
              <a:buNone/>
            </a:pPr>
            <a:r>
              <a:t/>
            </a:r>
            <a:endParaRPr b="1">
              <a:latin typeface="Times New Roman"/>
              <a:ea typeface="Times New Roman"/>
              <a:cs typeface="Times New Roman"/>
              <a:sym typeface="Times New Roman"/>
            </a:endParaRPr>
          </a:p>
          <a:p>
            <a:pPr indent="-342900" lvl="0" marL="457200" rtl="0" algn="l">
              <a:spcBef>
                <a:spcPts val="1200"/>
              </a:spcBef>
              <a:spcAft>
                <a:spcPts val="0"/>
              </a:spcAft>
              <a:buSzPts val="1800"/>
              <a:buChar char="●"/>
            </a:pPr>
            <a:r>
              <a:rPr lang="en"/>
              <a:t>Develop a AKKA microservice to generate a JSON structure representing server metrics data.</a:t>
            </a:r>
            <a:endParaRPr/>
          </a:p>
          <a:p>
            <a:pPr indent="-342900" lvl="0" marL="457200" rtl="0" algn="l">
              <a:spcBef>
                <a:spcPts val="0"/>
              </a:spcBef>
              <a:spcAft>
                <a:spcPts val="0"/>
              </a:spcAft>
              <a:buSzPts val="1800"/>
              <a:buChar char="●"/>
            </a:pPr>
            <a:r>
              <a:rPr lang="en"/>
              <a:t>Create Spark Streaming Job that reads the topic and Convert the JSON to Binary using protobuf serialization and write the messages to another Kafka Topic.</a:t>
            </a:r>
            <a:endParaRPr/>
          </a:p>
          <a:p>
            <a:pPr indent="-342900" lvl="0" marL="457200" rtl="0" algn="l">
              <a:spcBef>
                <a:spcPts val="0"/>
              </a:spcBef>
              <a:spcAft>
                <a:spcPts val="0"/>
              </a:spcAft>
              <a:buSzPts val="1800"/>
              <a:buChar char="●"/>
            </a:pPr>
            <a:r>
              <a:rPr lang="en"/>
              <a:t>Create another Spark Streaming Job that read the topic and convert the protobuf serialized binary data into csv data append into separate files based on the metric type ( For each metric maintain a separate CSV file.</a:t>
            </a:r>
            <a:endParaRPr/>
          </a:p>
          <a:p>
            <a:pPr indent="-342900" lvl="0" marL="457200" rtl="0" algn="l">
              <a:spcBef>
                <a:spcPts val="0"/>
              </a:spcBef>
              <a:spcAft>
                <a:spcPts val="0"/>
              </a:spcAft>
              <a:buSzPts val="1800"/>
              <a:buChar char="●"/>
            </a:pPr>
            <a:r>
              <a:rPr lang="en"/>
              <a:t>Create few Spark Jobs Each job performing and Aggregation operation on the CSV files and write the results in a CSV file</a:t>
            </a:r>
            <a:endParaRPr/>
          </a:p>
          <a:p>
            <a:pPr indent="0" lvl="0" marL="45720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86600" y="2110225"/>
            <a:ext cx="2883600" cy="66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40">
                <a:latin typeface="Times New Roman"/>
                <a:ea typeface="Times New Roman"/>
                <a:cs typeface="Times New Roman"/>
                <a:sym typeface="Times New Roman"/>
              </a:rPr>
              <a:t>Flow Diagram</a:t>
            </a:r>
            <a:endParaRPr sz="3040">
              <a:latin typeface="Times New Roman"/>
              <a:ea typeface="Times New Roman"/>
              <a:cs typeface="Times New Roman"/>
              <a:sym typeface="Times New Roman"/>
            </a:endParaRPr>
          </a:p>
        </p:txBody>
      </p:sp>
      <p:pic>
        <p:nvPicPr>
          <p:cNvPr id="100" name="Google Shape;100;p18"/>
          <p:cNvPicPr preferRelativeResize="0"/>
          <p:nvPr/>
        </p:nvPicPr>
        <p:blipFill>
          <a:blip r:embed="rId3">
            <a:alphaModFix/>
          </a:blip>
          <a:stretch>
            <a:fillRect/>
          </a:stretch>
        </p:blipFill>
        <p:spPr>
          <a:xfrm>
            <a:off x="3113925" y="446825"/>
            <a:ext cx="5869000" cy="40784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95250" y="0"/>
            <a:ext cx="3948600" cy="68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Mandatory Case - 2</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6" name="Google Shape;106;p19"/>
          <p:cNvSpPr txBox="1"/>
          <p:nvPr>
            <p:ph idx="1" type="body"/>
          </p:nvPr>
        </p:nvSpPr>
        <p:spPr>
          <a:xfrm>
            <a:off x="0" y="554175"/>
            <a:ext cx="9144000" cy="448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07" name="Google Shape;107;p19"/>
          <p:cNvPicPr preferRelativeResize="0"/>
          <p:nvPr/>
        </p:nvPicPr>
        <p:blipFill rotWithShape="1">
          <a:blip r:embed="rId3">
            <a:alphaModFix/>
          </a:blip>
          <a:srcRect b="28591" l="0" r="24879" t="0"/>
          <a:stretch/>
        </p:blipFill>
        <p:spPr>
          <a:xfrm>
            <a:off x="5446525" y="917825"/>
            <a:ext cx="3498277" cy="1749175"/>
          </a:xfrm>
          <a:prstGeom prst="rect">
            <a:avLst/>
          </a:prstGeom>
          <a:noFill/>
          <a:ln>
            <a:noFill/>
          </a:ln>
        </p:spPr>
      </p:pic>
      <p:pic>
        <p:nvPicPr>
          <p:cNvPr id="108" name="Google Shape;108;p19"/>
          <p:cNvPicPr preferRelativeResize="0"/>
          <p:nvPr/>
        </p:nvPicPr>
        <p:blipFill rotWithShape="1">
          <a:blip r:embed="rId4">
            <a:alphaModFix/>
          </a:blip>
          <a:srcRect b="0" l="0" r="4852" t="0"/>
          <a:stretch/>
        </p:blipFill>
        <p:spPr>
          <a:xfrm>
            <a:off x="155850" y="675375"/>
            <a:ext cx="4961652" cy="2234075"/>
          </a:xfrm>
          <a:prstGeom prst="rect">
            <a:avLst/>
          </a:prstGeom>
          <a:noFill/>
          <a:ln>
            <a:noFill/>
          </a:ln>
        </p:spPr>
      </p:pic>
      <p:pic>
        <p:nvPicPr>
          <p:cNvPr id="109" name="Google Shape;109;p19"/>
          <p:cNvPicPr preferRelativeResize="0"/>
          <p:nvPr/>
        </p:nvPicPr>
        <p:blipFill rotWithShape="1">
          <a:blip r:embed="rId5">
            <a:alphaModFix/>
          </a:blip>
          <a:srcRect b="0" l="0" r="29183" t="0"/>
          <a:stretch/>
        </p:blipFill>
        <p:spPr>
          <a:xfrm>
            <a:off x="3489396" y="2978750"/>
            <a:ext cx="5533353" cy="188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116850" y="190500"/>
            <a:ext cx="3792600" cy="69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Mandatory Case - 3</a:t>
            </a:r>
            <a:endParaRPr>
              <a:latin typeface="Times New Roman"/>
              <a:ea typeface="Times New Roman"/>
              <a:cs typeface="Times New Roman"/>
              <a:sym typeface="Times New Roman"/>
            </a:endParaRPr>
          </a:p>
        </p:txBody>
      </p:sp>
      <p:sp>
        <p:nvSpPr>
          <p:cNvPr id="115" name="Google Shape;115;p20"/>
          <p:cNvSpPr txBox="1"/>
          <p:nvPr>
            <p:ph idx="1" type="body"/>
          </p:nvPr>
        </p:nvSpPr>
        <p:spPr>
          <a:xfrm>
            <a:off x="116850" y="978450"/>
            <a:ext cx="8910300" cy="37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Executing Jobs on EMR</a:t>
            </a:r>
            <a:endParaRPr b="1">
              <a:latin typeface="Times New Roman"/>
              <a:ea typeface="Times New Roman"/>
              <a:cs typeface="Times New Roman"/>
              <a:sym typeface="Times New Roman"/>
            </a:endParaRPr>
          </a:p>
          <a:p>
            <a:pPr indent="-342900" lvl="0" marL="457200" rtl="0" algn="l">
              <a:spcBef>
                <a:spcPts val="1200"/>
              </a:spcBef>
              <a:spcAft>
                <a:spcPts val="0"/>
              </a:spcAft>
              <a:buSzPts val="1800"/>
              <a:buChar char="●"/>
            </a:pPr>
            <a:r>
              <a:rPr lang="en"/>
              <a:t>Create a EMR Cluster and configure it.</a:t>
            </a:r>
            <a:endParaRPr/>
          </a:p>
          <a:p>
            <a:pPr indent="-342900" lvl="0" marL="457200" rtl="0" algn="l">
              <a:spcBef>
                <a:spcPts val="0"/>
              </a:spcBef>
              <a:spcAft>
                <a:spcPts val="0"/>
              </a:spcAft>
              <a:buSzPts val="1800"/>
              <a:buChar char="●"/>
            </a:pPr>
            <a:r>
              <a:rPr lang="en"/>
              <a:t>Create EMR Studio and create a notebook setup.</a:t>
            </a:r>
            <a:endParaRPr/>
          </a:p>
          <a:p>
            <a:pPr indent="-342900" lvl="0" marL="457200" rtl="0" algn="l">
              <a:spcBef>
                <a:spcPts val="0"/>
              </a:spcBef>
              <a:spcAft>
                <a:spcPts val="0"/>
              </a:spcAft>
              <a:buSzPts val="1800"/>
              <a:buChar char="●"/>
            </a:pPr>
            <a:r>
              <a:rPr lang="en"/>
              <a:t>Write a spark Job on EMR Notebook to read all the files from the given dataset convert it into parquet format and write it to another AWS s3 bucket.</a:t>
            </a:r>
            <a:endParaRPr/>
          </a:p>
          <a:p>
            <a:pPr indent="-342900" lvl="0" marL="457200" rtl="0" algn="l">
              <a:spcBef>
                <a:spcPts val="0"/>
              </a:spcBef>
              <a:spcAft>
                <a:spcPts val="0"/>
              </a:spcAft>
              <a:buSzPts val="1800"/>
              <a:buChar char="●"/>
            </a:pPr>
            <a:r>
              <a:rPr lang="en"/>
              <a:t>Create at least 10 different Spark Jobs to perform various filtering , aggregation and selection operations on the data set that is in parquet format.</a:t>
            </a:r>
            <a:endParaRPr/>
          </a:p>
          <a:p>
            <a:pPr indent="-342900" lvl="0" marL="457200" rtl="0" algn="l">
              <a:spcBef>
                <a:spcPts val="0"/>
              </a:spcBef>
              <a:spcAft>
                <a:spcPts val="0"/>
              </a:spcAft>
              <a:buSzPts val="1800"/>
              <a:buChar char="●"/>
            </a:pPr>
            <a:r>
              <a:rPr lang="en"/>
              <a:t>Store the results of each consolidation in MySQL database table.</a:t>
            </a:r>
            <a:endParaRPr/>
          </a:p>
          <a:p>
            <a:pPr indent="0" lvl="0" marL="45720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86600" y="2110225"/>
            <a:ext cx="2883600" cy="66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40">
                <a:latin typeface="Times New Roman"/>
                <a:ea typeface="Times New Roman"/>
                <a:cs typeface="Times New Roman"/>
                <a:sym typeface="Times New Roman"/>
              </a:rPr>
              <a:t>Flow Diagram</a:t>
            </a:r>
            <a:endParaRPr sz="3040">
              <a:latin typeface="Times New Roman"/>
              <a:ea typeface="Times New Roman"/>
              <a:cs typeface="Times New Roman"/>
              <a:sym typeface="Times New Roman"/>
            </a:endParaRPr>
          </a:p>
        </p:txBody>
      </p:sp>
      <p:pic>
        <p:nvPicPr>
          <p:cNvPr id="121" name="Google Shape;121;p21"/>
          <p:cNvPicPr preferRelativeResize="0"/>
          <p:nvPr/>
        </p:nvPicPr>
        <p:blipFill>
          <a:blip r:embed="rId3">
            <a:alphaModFix/>
          </a:blip>
          <a:stretch>
            <a:fillRect/>
          </a:stretch>
        </p:blipFill>
        <p:spPr>
          <a:xfrm>
            <a:off x="3096625" y="394663"/>
            <a:ext cx="5868999" cy="43541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